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Override PartName="/ppt/tags/tag2.xml" ContentType="application/vnd.openxmlformats-officedocument.presentationml.tags+xml"/>
  <Default Extension="xls" ContentType="application/vnd.ms-exce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Default Extension="xlsx" ContentType="application/vnd.openxmlformats-officedocument.spreadsheetml.sheet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tags/tag3.xml" ContentType="application/vnd.openxmlformats-officedocument.presentationml.tags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2.xml" ContentType="application/vnd.openxmlformats-officedocument.themeOverride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Default Extension="vml" ContentType="application/vnd.openxmlformats-officedocument.vmlDrawing"/>
  <Override PartName="/ppt/tags/tag24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</p:sldMasterIdLst>
  <p:notesMasterIdLst>
    <p:notesMasterId r:id="rId7"/>
  </p:notesMasterIdLst>
  <p:sldIdLst>
    <p:sldId id="261" r:id="rId3"/>
    <p:sldId id="257" r:id="rId4"/>
    <p:sldId id="258" r:id="rId5"/>
    <p:sldId id="259" r:id="rId6"/>
  </p:sldIdLst>
  <p:sldSz cx="9144000" cy="6858000" type="screen4x3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20" y="-9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plotArea>
      <c:layout>
        <c:manualLayout>
          <c:layoutTarget val="inner"/>
          <c:xMode val="edge"/>
          <c:yMode val="edge"/>
          <c:x val="6.363983032119537E-2"/>
          <c:y val="4.6124316877426595E-2"/>
          <c:w val="0.93636011778887263"/>
          <c:h val="0.85007939750485551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2060"/>
            </a:solidFill>
          </c:spPr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4,2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3,7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2,9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2,4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2013*</c:v>
                </c:pt>
                <c:pt idx="5">
                  <c:v>2014*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4.2</c:v>
                </c:pt>
                <c:pt idx="2">
                  <c:v>3.7</c:v>
                </c:pt>
                <c:pt idx="3">
                  <c:v>2.88</c:v>
                </c:pt>
                <c:pt idx="4">
                  <c:v>2.44</c:v>
                </c:pt>
                <c:pt idx="5">
                  <c:v>2</c:v>
                </c:pt>
              </c:numCache>
            </c:numRef>
          </c:val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dLbls>
            <c:dLbl>
              <c:idx val="0"/>
              <c:spPr/>
              <c:txPr>
                <a:bodyPr/>
                <a:lstStyle/>
                <a:p>
                  <a:pPr>
                    <a:defRPr sz="1400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400"/>
                </a:pPr>
                <a:endParaRPr lang="el-GR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2013*</c:v>
                </c:pt>
                <c:pt idx="5">
                  <c:v>2014*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9.2000000000000026E-2</c:v>
                </c:pt>
                <c:pt idx="1">
                  <c:v>7.8000000000000014E-2</c:v>
                </c:pt>
                <c:pt idx="2">
                  <c:v>0.25</c:v>
                </c:pt>
                <c:pt idx="3">
                  <c:v>0.30000000000000004</c:v>
                </c:pt>
                <c:pt idx="4">
                  <c:v>0.253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2013*</c:v>
                </c:pt>
                <c:pt idx="5">
                  <c:v>2014*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3">
                  <c:v>0</c:v>
                </c:pt>
                <c:pt idx="4">
                  <c:v>0</c:v>
                </c:pt>
              </c:numCache>
            </c:numRef>
          </c:val>
        </c:ser>
        <c:dLbls/>
        <c:overlap val="100"/>
        <c:axId val="39393152"/>
        <c:axId val="39394688"/>
      </c:barChart>
      <c:catAx>
        <c:axId val="39393152"/>
        <c:scaling>
          <c:orientation val="minMax"/>
        </c:scaling>
        <c:axPos val="b"/>
        <c:numFmt formatCode="General" sourceLinked="1"/>
        <c:tickLblPos val="nextTo"/>
        <c:crossAx val="39394688"/>
        <c:crosses val="autoZero"/>
        <c:auto val="1"/>
        <c:lblAlgn val="ctr"/>
        <c:lblOffset val="100"/>
      </c:catAx>
      <c:valAx>
        <c:axId val="39394688"/>
        <c:scaling>
          <c:orientation val="minMax"/>
        </c:scaling>
        <c:axPos val="l"/>
        <c:numFmt formatCode="General" sourceLinked="1"/>
        <c:tickLblPos val="nextTo"/>
        <c:crossAx val="3939315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l-GR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0.7585</cdr:x>
      <cdr:y>0.17138</cdr:y>
    </cdr:from>
    <cdr:to>
      <cdr:x>0.76177</cdr:x>
      <cdr:y>0.51148</cdr:y>
    </cdr:to>
    <cdr:cxnSp macro="">
      <cdr:nvCxnSpPr>
        <cdr:cNvPr id="5" name="Straight Connector 4"/>
        <cdr:cNvCxnSpPr/>
      </cdr:nvCxnSpPr>
      <cdr:spPr bwMode="auto">
        <a:xfrm xmlns:a="http://schemas.openxmlformats.org/drawingml/2006/main">
          <a:off x="6641481" y="689662"/>
          <a:ext cx="28618" cy="136863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ysClr val="windowText" lastClr="000000"/>
          </a:solidFill>
          <a:prstDash val="solid"/>
          <a:headEnd type="none"/>
          <a:tailEnd type="triangle" w="med" len="me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0.71142</cdr:x>
      <cdr:y>0.31277</cdr:y>
    </cdr:from>
    <cdr:to>
      <cdr:x>0.80467</cdr:x>
      <cdr:y>0.39664</cdr:y>
    </cdr:to>
    <cdr:sp macro="" textlink="">
      <cdr:nvSpPr>
        <cdr:cNvPr id="6" name="Oval 5"/>
        <cdr:cNvSpPr/>
      </cdr:nvSpPr>
      <cdr:spPr bwMode="auto">
        <a:xfrm xmlns:a="http://schemas.openxmlformats.org/drawingml/2006/main">
          <a:off x="6229245" y="1258659"/>
          <a:ext cx="816504" cy="337488"/>
        </a:xfrm>
        <a:prstGeom xmlns:a="http://schemas.openxmlformats.org/drawingml/2006/main" prst="ellipse">
          <a:avLst/>
        </a:prstGeom>
        <a:solidFill xmlns:a="http://schemas.openxmlformats.org/drawingml/2006/main">
          <a:srgbClr val="DFE5EF"/>
        </a:solidFill>
        <a:ln xmlns:a="http://schemas.openxmlformats.org/drawingml/2006/main" w="9525" cap="flat" cmpd="sng" algn="ctr">
          <a:solidFill>
            <a:srgbClr val="C0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none" lIns="0" tIns="0" rIns="0" bIns="0" rtlCol="0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" lastClr="FFFFFF"/>
              </a:solidFill>
              <a:latin typeface="Arial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" lastClr="FFFFFF"/>
              </a:solidFill>
              <a:latin typeface="Arial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" lastClr="FFFFFF"/>
              </a:solidFill>
              <a:latin typeface="Arial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" lastClr="FFFFFF"/>
              </a:solidFill>
              <a:latin typeface="Arial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" lastClr="FFFFFF"/>
              </a:solidFill>
              <a:latin typeface="Arial"/>
            </a:defRPr>
          </a:lvl5pPr>
          <a:lvl6pPr marL="2286000" algn="l" defTabSz="914400" rtl="0" eaLnBrk="1" latinLnBrk="0" hangingPunct="1">
            <a:defRPr sz="2400" kern="1200">
              <a:solidFill>
                <a:sysClr val="window" lastClr="FFFFFF"/>
              </a:solidFill>
              <a:latin typeface="Arial"/>
            </a:defRPr>
          </a:lvl6pPr>
          <a:lvl7pPr marL="2743200" algn="l" defTabSz="914400" rtl="0" eaLnBrk="1" latinLnBrk="0" hangingPunct="1">
            <a:defRPr sz="2400" kern="1200">
              <a:solidFill>
                <a:sysClr val="window" lastClr="FFFFFF"/>
              </a:solidFill>
              <a:latin typeface="Arial"/>
            </a:defRPr>
          </a:lvl7pPr>
          <a:lvl8pPr marL="3200400" algn="l" defTabSz="914400" rtl="0" eaLnBrk="1" latinLnBrk="0" hangingPunct="1">
            <a:defRPr sz="2400" kern="1200">
              <a:solidFill>
                <a:sysClr val="window" lastClr="FFFFFF"/>
              </a:solidFill>
              <a:latin typeface="Arial"/>
            </a:defRPr>
          </a:lvl8pPr>
          <a:lvl9pPr marL="3657600" algn="l" defTabSz="914400" rtl="0" eaLnBrk="1" latinLnBrk="0" hangingPunct="1">
            <a:defRPr sz="2400" kern="1200">
              <a:solidFill>
                <a:sysClr val="window" lastClr="FFFFFF"/>
              </a:solidFill>
              <a:latin typeface="Arial"/>
            </a:defRPr>
          </a:lvl9pPr>
        </a:lstStyle>
        <a:p xmlns:a="http://schemas.openxmlformats.org/drawingml/2006/main">
          <a:pPr algn="ctr" fontAlgn="base">
            <a:lnSpc>
              <a:spcPct val="90000"/>
            </a:lnSpc>
            <a:spcBef>
              <a:spcPct val="0"/>
            </a:spcBef>
            <a:spcAft>
              <a:spcPct val="0"/>
            </a:spcAft>
          </a:pPr>
          <a:r>
            <a:rPr lang="en-US" sz="2000" b="1" dirty="0" smtClean="0">
              <a:solidFill>
                <a:srgbClr val="923222"/>
              </a:solidFill>
              <a:sym typeface="Arial"/>
            </a:rPr>
            <a:t>- 53%</a:t>
          </a:r>
          <a:endParaRPr lang="el-GR" sz="2000" b="1" dirty="0">
            <a:solidFill>
              <a:srgbClr val="923222"/>
            </a:solidFill>
            <a:sym typeface="Arial"/>
          </a:endParaRPr>
        </a:p>
      </cdr:txBody>
    </cdr:sp>
  </cdr:relSizeAnchor>
  <cdr:relSizeAnchor xmlns:cdr="http://schemas.openxmlformats.org/drawingml/2006/chartDrawing">
    <cdr:from>
      <cdr:x>0.92269</cdr:x>
      <cdr:y>0.17166</cdr:y>
    </cdr:from>
    <cdr:to>
      <cdr:x>0.92644</cdr:x>
      <cdr:y>0.61251</cdr:y>
    </cdr:to>
    <cdr:cxnSp macro="">
      <cdr:nvCxnSpPr>
        <cdr:cNvPr id="8" name="Straight Connector 7"/>
        <cdr:cNvCxnSpPr/>
      </cdr:nvCxnSpPr>
      <cdr:spPr bwMode="auto">
        <a:xfrm xmlns:a="http://schemas.openxmlformats.org/drawingml/2006/main">
          <a:off x="8079141" y="690789"/>
          <a:ext cx="32820" cy="1774063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ysClr val="windowText" lastClr="000000"/>
          </a:solidFill>
          <a:prstDash val="solid"/>
          <a:headEnd type="none"/>
          <a:tailEnd type="triangle" w="med" len="me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0.87347</cdr:x>
      <cdr:y>0.31277</cdr:y>
    </cdr:from>
    <cdr:to>
      <cdr:x>0.96672</cdr:x>
      <cdr:y>0.39121</cdr:y>
    </cdr:to>
    <cdr:sp macro="" textlink="">
      <cdr:nvSpPr>
        <cdr:cNvPr id="9" name="Oval 8"/>
        <cdr:cNvSpPr/>
      </cdr:nvSpPr>
      <cdr:spPr bwMode="auto">
        <a:xfrm xmlns:a="http://schemas.openxmlformats.org/drawingml/2006/main">
          <a:off x="7648167" y="1258658"/>
          <a:ext cx="816504" cy="315637"/>
        </a:xfrm>
        <a:prstGeom xmlns:a="http://schemas.openxmlformats.org/drawingml/2006/main" prst="ellipse">
          <a:avLst/>
        </a:prstGeom>
        <a:solidFill xmlns:a="http://schemas.openxmlformats.org/drawingml/2006/main">
          <a:srgbClr val="DFE5EF"/>
        </a:solidFill>
        <a:ln xmlns:a="http://schemas.openxmlformats.org/drawingml/2006/main" w="9525" cap="flat" cmpd="sng" algn="ctr">
          <a:solidFill>
            <a:srgbClr val="C0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none" lIns="0" tIns="0" rIns="0" bIns="0" rtlCol="0" anchor="ctr" anchorCtr="0">
          <a:noAutofit/>
        </a:bodyPr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Arial"/>
            </a:defRPr>
          </a:lvl1pPr>
          <a:lvl2pPr marL="457200" indent="0">
            <a:defRPr sz="1100">
              <a:solidFill>
                <a:sysClr val="window" lastClr="FFFFFF"/>
              </a:solidFill>
              <a:latin typeface="Arial"/>
            </a:defRPr>
          </a:lvl2pPr>
          <a:lvl3pPr marL="914400" indent="0">
            <a:defRPr sz="1100">
              <a:solidFill>
                <a:sysClr val="window" lastClr="FFFFFF"/>
              </a:solidFill>
              <a:latin typeface="Arial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Arial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Arial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Arial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Arial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Arial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Arial"/>
            </a:defRPr>
          </a:lvl9pPr>
        </a:lstStyle>
        <a:p xmlns:a="http://schemas.openxmlformats.org/drawingml/2006/main">
          <a:pPr algn="ctr" fontAlgn="base">
            <a:lnSpc>
              <a:spcPct val="90000"/>
            </a:lnSpc>
            <a:spcBef>
              <a:spcPct val="0"/>
            </a:spcBef>
            <a:spcAft>
              <a:spcPct val="0"/>
            </a:spcAft>
          </a:pPr>
          <a:r>
            <a:rPr lang="en-US" sz="2000" b="1" dirty="0" smtClean="0">
              <a:solidFill>
                <a:srgbClr val="923222"/>
              </a:solidFill>
              <a:sym typeface="Arial"/>
            </a:rPr>
            <a:t>- 61%</a:t>
          </a:r>
          <a:endParaRPr lang="el-GR" sz="2000" b="1" dirty="0">
            <a:solidFill>
              <a:srgbClr val="923222"/>
            </a:solidFill>
            <a:sym typeface="Arial"/>
          </a:endParaRPr>
        </a:p>
      </cdr:txBody>
    </cdr:sp>
  </cdr:relSizeAnchor>
  <cdr:relSizeAnchor xmlns:cdr="http://schemas.openxmlformats.org/drawingml/2006/chartDrawing">
    <cdr:from>
      <cdr:x>0.88841</cdr:x>
      <cdr:y>0.58343</cdr:y>
    </cdr:from>
    <cdr:to>
      <cdr:x>0.9704</cdr:x>
      <cdr:y>0.89586</cdr:y>
    </cdr:to>
    <cdr:cxnSp macro="">
      <cdr:nvCxnSpPr>
        <cdr:cNvPr id="4" name="Straight Connector 3"/>
        <cdr:cNvCxnSpPr/>
      </cdr:nvCxnSpPr>
      <cdr:spPr>
        <a:xfrm xmlns:a="http://schemas.openxmlformats.org/drawingml/2006/main">
          <a:off x="7779470" y="2347912"/>
          <a:ext cx="718004" cy="1257300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D2548-4DAF-428E-A9B9-FC537AAED233}" type="datetimeFigureOut">
              <a:rPr lang="el-GR" smtClean="0"/>
              <a:pPr/>
              <a:t>19/09/2013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CEAF39-C260-40A5-B3DB-6A802F12E2A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83812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9460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F67EB7F-AD00-4C6A-8680-283E88752165}" type="slidenum">
              <a:rPr lang="el-GR" smtClean="0">
                <a:solidFill>
                  <a:prstClr val="black"/>
                </a:solidFill>
              </a:rPr>
              <a:pPr/>
              <a:t>1</a:t>
            </a:fld>
            <a:endParaRPr lang="el-G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A9DD-BEDF-48EF-9A90-DE7101D8CBFC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37250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D921-2748-4372-A8C9-4FB20CF7BA47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2195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380A-663C-43D3-AEFE-1B58605A150E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12338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7248" y="6403150"/>
            <a:ext cx="6477000" cy="2508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endParaRPr lang="en-US" noProof="0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8116" y="6403150"/>
            <a:ext cx="400035" cy="247031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E66AA3EA-0569-43EF-BBA3-83FDB109D582}" type="slidenum">
              <a:rPr lang="en-US" noProof="0" smtClean="0"/>
              <a:pPr/>
              <a:t>‹#›</a:t>
            </a:fld>
            <a:endParaRPr lang="en-US" noProof="0" dirty="0" smtClean="0"/>
          </a:p>
        </p:txBody>
      </p:sp>
      <p:sp>
        <p:nvSpPr>
          <p:cNvPr id="10" name="Textplatzhalter 9" descr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738554"/>
            <a:ext cx="8311392" cy="367571"/>
          </a:xfrm>
        </p:spPr>
        <p:txBody>
          <a:bodyPr anchor="b" anchorCtr="0">
            <a:noAutofit/>
          </a:bodyPr>
          <a:lstStyle>
            <a:lvl1pPr marL="0" indent="0">
              <a:lnSpc>
                <a:spcPct val="95000"/>
              </a:lnSpc>
              <a:buNone/>
              <a:defRPr sz="20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smtClean="0"/>
              <a:t>Subtitle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305999"/>
            <a:ext cx="8318530" cy="802800"/>
          </a:xfrm>
          <a:prstGeom prst="rect">
            <a:avLst/>
          </a:prstGeom>
        </p:spPr>
        <p:txBody>
          <a:bodyPr tIns="126000" anchor="t" anchorCtr="0"/>
          <a:lstStyle>
            <a:lvl1pPr>
              <a:lnSpc>
                <a:spcPct val="75000"/>
              </a:lnSpc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0" dirty="0" smtClean="0"/>
              <a:t>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421182668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τρίγωνο 10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Ομάδα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Ελεύθερη σχεδίαση 1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" name="Ελεύθερη σχεδίαση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l-GR">
                <a:solidFill>
                  <a:prstClr val="black"/>
                </a:solidFill>
                <a:ea typeface="ＭＳ Ｐゴシック" pitchFamily="34" charset="-128"/>
              </a:endParaRPr>
            </a:p>
          </p:txBody>
        </p:sp>
        <p:sp>
          <p:nvSpPr>
            <p:cNvPr id="8" name="Ελεύθερη σχεδίαση 18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Ευθεία γραμμή σύνδεσης 1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Τίτλο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17" name="Υπότιτλο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l-GR" smtClean="0"/>
              <a:t>Στυλ κύριου υπότιτλου</a:t>
            </a:r>
            <a:endParaRPr lang="en-US"/>
          </a:p>
        </p:txBody>
      </p:sp>
      <p:sp>
        <p:nvSpPr>
          <p:cNvPr id="11" name="Θέση ημερομηνίας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3EE7364-C854-47A5-9ABF-20353BC3FEEC}" type="datetime1">
              <a:rPr lang="el-GR" smtClean="0"/>
              <a:pPr>
                <a:defRPr/>
              </a:pPr>
              <a:t>19/09/2013</a:t>
            </a:fld>
            <a:endParaRPr lang="el-GR"/>
          </a:p>
        </p:txBody>
      </p:sp>
      <p:sp>
        <p:nvSpPr>
          <p:cNvPr id="12" name="Θέση υποσέλιδου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l-G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Θέση αριθμού διαφάνειας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1678ED-C0EC-49D5-8FE3-05F7CF2F33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63306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Θέση ημερομηνίας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75AAF-4387-4CE8-BF0F-1C0E9BEBA384}" type="datetime1">
              <a:rPr lang="el-GR" smtClean="0">
                <a:solidFill>
                  <a:prstClr val="black"/>
                </a:solidFill>
              </a:rPr>
              <a:pPr>
                <a:defRPr/>
              </a:pPr>
              <a:t>19/09/2013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5" name="Θέση υποσέλιδου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49309-25C3-4C37-B524-A7816D3CB854}" type="slidenum">
              <a:rPr lang="el-G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6688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Διάσημα 10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Διάσημα 11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7F48C-9404-4E90-8E78-920D8155367F}" type="datetime1">
              <a:rPr lang="el-GR" smtClean="0">
                <a:solidFill>
                  <a:prstClr val="white"/>
                </a:solidFill>
              </a:rPr>
              <a:pPr>
                <a:defRPr/>
              </a:pPr>
              <a:t>19/09/2013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7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8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80A70-C6F1-406D-8A2A-1B4F9A21623F}" type="slidenum">
              <a:rPr lang="el-G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41135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7F4D1-46A3-4D67-8782-A769125AEDC9}" type="datetime1">
              <a:rPr lang="el-GR" smtClean="0">
                <a:solidFill>
                  <a:prstClr val="white"/>
                </a:solidFill>
              </a:rPr>
              <a:pPr>
                <a:defRPr/>
              </a:pPr>
              <a:t>19/09/2013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58C5-EFCC-471D-991C-767F6F80E6D4}" type="slidenum">
              <a:rPr lang="el-G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0255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38BA-4B7E-4246-8ED1-2770B8A56E03}" type="datetime1">
              <a:rPr lang="el-GR" smtClean="0">
                <a:solidFill>
                  <a:prstClr val="black"/>
                </a:solidFill>
              </a:rPr>
              <a:pPr>
                <a:defRPr/>
              </a:pPr>
              <a:t>19/09/2013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A2519-57AF-4A0D-B7AD-110BF0CF3566}" type="slidenum">
              <a:rPr lang="el-G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9665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9EE8C-94D5-433D-8D17-F471430DD9E7}" type="datetime1">
              <a:rPr lang="el-GR" smtClean="0">
                <a:solidFill>
                  <a:prstClr val="white"/>
                </a:solidFill>
              </a:rPr>
              <a:pPr>
                <a:defRPr/>
              </a:pPr>
              <a:t>19/09/2013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6D2E8-DA31-4F68-BF98-DF85E753374F}" type="slidenum">
              <a:rPr lang="el-G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7224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A739F-D837-442C-A70A-C6F73FF88B71}" type="datetime1">
              <a:rPr lang="el-GR" smtClean="0">
                <a:solidFill>
                  <a:prstClr val="black"/>
                </a:solidFill>
              </a:rPr>
              <a:pPr>
                <a:defRPr/>
              </a:pPr>
              <a:t>19/09/2013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3" name="Θέση υποσέλιδου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4" name="Θέση αριθμού διαφάνειας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6A9E6-020E-496B-8A05-BDCCBC5671D1}" type="slidenum">
              <a:rPr lang="el-G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75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0E80-0E99-487E-9603-F1C069B1FDE6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933004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0EEC7-072E-4328-8D0C-B26DB0362659}" type="datetime1">
              <a:rPr lang="el-GR" smtClean="0">
                <a:solidFill>
                  <a:prstClr val="black"/>
                </a:solidFill>
              </a:rPr>
              <a:pPr>
                <a:defRPr/>
              </a:pPr>
              <a:t>19/09/2013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8AB28-3552-493F-B210-8E50A3D0223A}" type="slidenum">
              <a:rPr lang="el-G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9926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Ελεύθερη σχεδίαση 10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Ελεύθερη σχεδίαση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7" name="Ορθογώνιο τρίγωνο 15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Ευθεία γραμμή σύνδεσης 16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Διάσημα 1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Διάσημα 1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11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1F877-0A5B-40D0-885A-2F993B6C873E}" type="datetime1">
              <a:rPr lang="el-GR" smtClean="0">
                <a:solidFill>
                  <a:prstClr val="white"/>
                </a:solidFill>
              </a:rPr>
              <a:pPr>
                <a:defRPr/>
              </a:pPr>
              <a:t>19/09/2013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12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13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2AB29-E04A-4AB1-AA52-9720D3CE01F4}" type="slidenum">
              <a:rPr lang="el-G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6572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F32D9-7F6D-401A-9AB0-05C62728D95B}" type="datetime1">
              <a:rPr lang="el-GR" smtClean="0">
                <a:solidFill>
                  <a:prstClr val="black"/>
                </a:solidFill>
              </a:rPr>
              <a:pPr>
                <a:defRPr/>
              </a:pPr>
              <a:t>19/09/2013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5" name="Θέση υποσέλιδου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1A9EE-D19D-4132-BD62-4DF126B2E274}" type="slidenum">
              <a:rPr lang="el-G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6453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D5235-9577-4B5D-811C-59C8FDA76805}" type="datetime1">
              <a:rPr lang="el-GR" smtClean="0">
                <a:solidFill>
                  <a:prstClr val="black"/>
                </a:solidFill>
              </a:rPr>
              <a:pPr>
                <a:defRPr/>
              </a:pPr>
              <a:t>19/09/2013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5" name="Θέση υποσέλιδου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95BC5-DA2B-4C52-918B-FD418950A9F3}" type="slidenum">
              <a:rPr lang="el-G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222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D7B44-94B2-4BFB-B4CB-0508B5F220E0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5187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0B5B-93B2-4517-A107-0E3DB18C94CB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88405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B75D-4201-4685-955C-E797C809EAC0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545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D96D2-6245-4DE4-8A0D-FC10C8C8277F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93225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0E6C-87CF-4928-81C8-873849732946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74276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36B1F-D503-4918-A6B9-1C4DE0C681E6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4388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7042-1256-40CC-9684-A4533C6339EA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2083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5DAA7-2D0D-4020-AE8C-6100E0ACF4C6}" type="datetime1">
              <a:rPr lang="el-GR" smtClean="0"/>
              <a:pPr/>
              <a:t>19/09/2013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48834-B807-44FB-ABDB-784C6D7941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0445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Ελεύθερη σχεδίαση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7" name="Ελεύθερη σχεδίαση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ea typeface="ＭＳ Ｐゴシック" pitchFamily="34" charset="-128"/>
            </a:endParaRPr>
          </a:p>
        </p:txBody>
      </p:sp>
      <p:sp>
        <p:nvSpPr>
          <p:cNvPr id="14" name="Ορθογώνιο τρίγωνο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Ευθεία γραμμή σύνδεσης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Θέση τίτλου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  <a:sp3d prstMaterial="softEdge">
              <a:bevelT w="25400" h="25400"/>
            </a:sp3d>
          </a:bodyPr>
          <a:lstStyle/>
          <a:p>
            <a:pPr lvl="0"/>
            <a:r>
              <a:rPr lang="el-GR" smtClean="0"/>
              <a:t>Στυλ κύριου τίτλου</a:t>
            </a:r>
            <a:endParaRPr lang="en-US" smtClean="0"/>
          </a:p>
        </p:txBody>
      </p:sp>
      <p:sp>
        <p:nvSpPr>
          <p:cNvPr id="1033" name="Θέση κειμένου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F50281-2286-4BF4-95AE-197526DE3A67}" type="datetime1">
              <a:rPr lang="el-GR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19/09/2013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22" name="Θέση υποσέλιδου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A87CD6-A4D2-4504-B30B-FE690EBE6118}" type="slidenum">
              <a:rPr lang="el-GR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434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chart" Target="../charts/chart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.v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10" Type="http://schemas.openxmlformats.org/officeDocument/2006/relationships/oleObject" Target="../embeddings/Microsoft_Office_Excel_97-2003_Worksheet1.xls"/><Relationship Id="rId4" Type="http://schemas.openxmlformats.org/officeDocument/2006/relationships/tags" Target="../tags/tag24.xml"/><Relationship Id="rId9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0"/>
            <a:ext cx="6637337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400000" y="3212976"/>
            <a:ext cx="8564488" cy="1566540"/>
          </a:xfrm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sz="2000" dirty="0" smtClean="0">
                <a:latin typeface="Verdana" pitchFamily="34" charset="0"/>
                <a:ea typeface="+mj-ea"/>
              </a:rPr>
              <a:t/>
            </a:r>
            <a:br>
              <a:rPr lang="en-US" sz="2000" dirty="0" smtClean="0">
                <a:latin typeface="Verdana" pitchFamily="34" charset="0"/>
                <a:ea typeface="+mj-ea"/>
              </a:rPr>
            </a:br>
            <a:r>
              <a:rPr lang="en-US" sz="2000" dirty="0" smtClean="0">
                <a:latin typeface="Verdana" pitchFamily="34" charset="0"/>
                <a:ea typeface="+mj-ea"/>
              </a:rPr>
              <a:t>Maintaining patients’ access </a:t>
            </a:r>
            <a:br>
              <a:rPr lang="en-US" sz="2000" dirty="0" smtClean="0">
                <a:latin typeface="Verdana" pitchFamily="34" charset="0"/>
                <a:ea typeface="+mj-ea"/>
              </a:rPr>
            </a:br>
            <a:r>
              <a:rPr lang="en-US" sz="2000" dirty="0" smtClean="0">
                <a:latin typeface="Verdana" pitchFamily="34" charset="0"/>
                <a:ea typeface="+mj-ea"/>
              </a:rPr>
              <a:t>while proceeding with structural reforms</a:t>
            </a:r>
            <a:br>
              <a:rPr lang="en-US" sz="2000" dirty="0" smtClean="0">
                <a:latin typeface="Verdana" pitchFamily="34" charset="0"/>
                <a:ea typeface="+mj-ea"/>
              </a:rPr>
            </a:br>
            <a:r>
              <a:rPr lang="en-US" sz="2000" dirty="0">
                <a:latin typeface="Verdana" pitchFamily="34" charset="0"/>
                <a:ea typeface="+mj-ea"/>
              </a:rPr>
              <a:t/>
            </a:r>
            <a:br>
              <a:rPr lang="en-US" sz="2000" dirty="0">
                <a:latin typeface="Verdana" pitchFamily="34" charset="0"/>
                <a:ea typeface="+mj-ea"/>
              </a:rPr>
            </a:br>
            <a:r>
              <a:rPr lang="en-US" sz="2000" dirty="0" smtClean="0">
                <a:latin typeface="Verdana" pitchFamily="34" charset="0"/>
                <a:ea typeface="+mj-ea"/>
              </a:rPr>
              <a:t>September 19, 2013</a:t>
            </a:r>
            <a:endParaRPr lang="en-US" sz="2000" dirty="0">
              <a:latin typeface="Verdana" pitchFamily="34" charset="0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52120" y="6165850"/>
            <a:ext cx="30965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Konstantinos M. Frouzis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SFEE President</a:t>
            </a:r>
          </a:p>
        </p:txBody>
      </p:sp>
    </p:spTree>
    <p:extLst>
      <p:ext uri="{BB962C8B-B14F-4D97-AF65-F5344CB8AC3E}">
        <p14:creationId xmlns:p14="http://schemas.microsoft.com/office/powerpoint/2010/main" xmlns="" val="170279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80975" y="369888"/>
            <a:ext cx="8810625" cy="52546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en-US" sz="2500" b="1" dirty="0">
                <a:ea typeface="+mn-ea"/>
              </a:rPr>
              <a:t/>
            </a:r>
            <a:br>
              <a:rPr lang="en-US" sz="2500" b="1" dirty="0">
                <a:ea typeface="+mn-ea"/>
              </a:rPr>
            </a:br>
            <a:r>
              <a:rPr lang="en-US" sz="2500" b="1" dirty="0" smtClean="0">
                <a:ea typeface="+mn-ea"/>
              </a:rPr>
              <a:t>Savings during the last 4 years reached €3,1 </a:t>
            </a:r>
            <a:r>
              <a:rPr lang="en-US" sz="2500" b="1" dirty="0" err="1" smtClean="0">
                <a:ea typeface="+mn-ea"/>
              </a:rPr>
              <a:t>bn</a:t>
            </a:r>
            <a:r>
              <a:rPr lang="en-US" sz="2500" b="1" dirty="0" smtClean="0">
                <a:ea typeface="+mn-ea"/>
              </a:rPr>
              <a:t>, spending halved</a:t>
            </a:r>
            <a:r>
              <a:rPr lang="en-US" sz="2500" b="1" kern="1200" dirty="0"/>
              <a:t/>
            </a:r>
            <a:br>
              <a:rPr lang="en-US" sz="2500" b="1" kern="1200" dirty="0"/>
            </a:br>
            <a:endParaRPr lang="en-US" sz="2500" b="1" dirty="0">
              <a:latin typeface="Arial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415936089"/>
              </p:ext>
            </p:extLst>
          </p:nvPr>
        </p:nvGraphicFramePr>
        <p:xfrm>
          <a:off x="349250" y="1671638"/>
          <a:ext cx="8756650" cy="4024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913310" y="1206781"/>
            <a:ext cx="1933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GDP</a:t>
            </a:r>
            <a:r>
              <a:rPr lang="el-GR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 – </a:t>
            </a:r>
            <a:r>
              <a:rPr lang="en-US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Source</a:t>
            </a:r>
            <a:r>
              <a:rPr lang="el-GR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, </a:t>
            </a:r>
            <a:r>
              <a:rPr lang="en-US" sz="800" dirty="0" err="1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Eurostat</a:t>
            </a:r>
            <a:r>
              <a:rPr lang="en-US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 2011</a:t>
            </a:r>
            <a:endParaRPr lang="el-GR" sz="800" dirty="0" smtClean="0">
              <a:solidFill>
                <a:prstClr val="black"/>
              </a:solidFill>
              <a:ea typeface="ＭＳ Ｐゴシック" pitchFamily="34" charset="-128"/>
              <a:cs typeface="Arial" charset="0"/>
            </a:endParaRPr>
          </a:p>
          <a:p>
            <a:r>
              <a:rPr lang="el-GR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2009, 2010</a:t>
            </a:r>
            <a:r>
              <a:rPr lang="en-US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, 2011, 2012 </a:t>
            </a:r>
            <a:r>
              <a:rPr lang="el-GR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 </a:t>
            </a:r>
            <a:r>
              <a:rPr lang="en-GB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data  OECD</a:t>
            </a:r>
          </a:p>
          <a:p>
            <a:r>
              <a:rPr lang="en-GB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* 2013,2014: 3</a:t>
            </a:r>
            <a:r>
              <a:rPr lang="en-GB" sz="800" baseline="300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rd</a:t>
            </a:r>
            <a:r>
              <a:rPr lang="en-GB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 </a:t>
            </a:r>
            <a:r>
              <a:rPr lang="en-GB" sz="800" dirty="0" err="1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MoU</a:t>
            </a:r>
            <a:r>
              <a:rPr lang="en-GB" sz="800" dirty="0" smtClean="0">
                <a:solidFill>
                  <a:prstClr val="black"/>
                </a:solidFill>
                <a:ea typeface="ＭＳ Ｐゴシック" pitchFamily="34" charset="-128"/>
                <a:cs typeface="Arial" charset="0"/>
              </a:rPr>
              <a:t> targets</a:t>
            </a:r>
            <a:endParaRPr lang="el-GR" sz="800" dirty="0" smtClean="0">
              <a:solidFill>
                <a:prstClr val="black"/>
              </a:solidFill>
              <a:ea typeface="ＭＳ Ｐゴシック" pitchFamily="34" charset="-128"/>
              <a:cs typeface="Arial" charset="0"/>
            </a:endParaRPr>
          </a:p>
          <a:p>
            <a:endParaRPr lang="en-US" sz="800" dirty="0">
              <a:solidFill>
                <a:prstClr val="black"/>
              </a:solidFill>
              <a:ea typeface="ＭＳ Ｐゴシック" pitchFamily="34" charset="-128"/>
              <a:cs typeface="Arial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28106701"/>
              </p:ext>
            </p:extLst>
          </p:nvPr>
        </p:nvGraphicFramePr>
        <p:xfrm>
          <a:off x="158467" y="5805264"/>
          <a:ext cx="8821760" cy="8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2"/>
                <a:gridCol w="1217112"/>
                <a:gridCol w="1378423"/>
                <a:gridCol w="1405720"/>
                <a:gridCol w="1392072"/>
                <a:gridCol w="1378423"/>
                <a:gridCol w="1173708"/>
              </a:tblGrid>
              <a:tr h="43200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% GDP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3300"/>
                          </a:solidFill>
                        </a:rPr>
                        <a:t>2.2%</a:t>
                      </a:r>
                      <a:endParaRPr lang="en-US" sz="1200" b="1" dirty="0">
                        <a:solidFill>
                          <a:srgbClr val="003300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3300"/>
                          </a:solidFill>
                        </a:rPr>
                        <a:t>1.9%</a:t>
                      </a:r>
                      <a:endParaRPr lang="en-US" sz="1200" b="1" dirty="0">
                        <a:solidFill>
                          <a:srgbClr val="003300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3300"/>
                          </a:solidFill>
                        </a:rPr>
                        <a:t>1.8%</a:t>
                      </a:r>
                      <a:endParaRPr lang="en-US" sz="1200" b="1" dirty="0">
                        <a:solidFill>
                          <a:srgbClr val="003300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3300"/>
                          </a:solidFill>
                        </a:rPr>
                        <a:t>1.5%</a:t>
                      </a:r>
                      <a:endParaRPr lang="en-US" sz="1200" b="1" dirty="0">
                        <a:solidFill>
                          <a:srgbClr val="003300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3300"/>
                          </a:solidFill>
                        </a:rPr>
                        <a:t>1.3%</a:t>
                      </a:r>
                      <a:endParaRPr lang="en-US" sz="1200" b="1" dirty="0">
                        <a:solidFill>
                          <a:srgbClr val="003300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C00000"/>
                          </a:solidFill>
                        </a:rPr>
                        <a:t>~1%</a:t>
                      </a:r>
                      <a:endParaRPr lang="en-US" sz="1200" b="1" dirty="0">
                        <a:solidFill>
                          <a:srgbClr val="C00000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GDP (bn)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236 (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306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224 (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291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209 (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271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195 (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253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187 (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242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188 (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243</a:t>
                      </a:r>
                      <a:r>
                        <a:rPr lang="el-GR" sz="12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>
            <p:custDataLst>
              <p:tags r:id="rId1"/>
            </p:custDataLst>
          </p:nvPr>
        </p:nvSpPr>
        <p:spPr bwMode="auto">
          <a:xfrm>
            <a:off x="736600" y="1577527"/>
            <a:ext cx="344487" cy="212725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b" anchorCtr="0">
            <a:noAutofit/>
          </a:bodyPr>
          <a:lstStyle/>
          <a:p>
            <a:pPr algn="ctr" eaLnBrk="0" hangingPunct="0"/>
            <a:r>
              <a:rPr lang="el-GR" sz="1400" dirty="0" smtClean="0">
                <a:solidFill>
                  <a:prstClr val="black"/>
                </a:solidFill>
                <a:cs typeface="Arial"/>
                <a:sym typeface="Arial"/>
              </a:rPr>
              <a:t>€</a:t>
            </a:r>
            <a:r>
              <a:rPr lang="en-US" sz="1400" dirty="0" smtClean="0">
                <a:solidFill>
                  <a:prstClr val="black"/>
                </a:solidFill>
                <a:cs typeface="Arial"/>
                <a:sym typeface="Arial"/>
              </a:rPr>
              <a:t> bn</a:t>
            </a:r>
            <a:endParaRPr lang="el-GR" sz="1400" kern="0" dirty="0" err="1" smtClean="0">
              <a:solidFill>
                <a:prstClr val="black"/>
              </a:solidFill>
              <a:cs typeface="Arial"/>
              <a:sym typeface="Arial"/>
            </a:endParaRPr>
          </a:p>
        </p:txBody>
      </p:sp>
      <p:cxnSp>
        <p:nvCxnSpPr>
          <p:cNvPr id="22" name="Straight Connector 21"/>
          <p:cNvCxnSpPr/>
          <p:nvPr>
            <p:custDataLst>
              <p:tags r:id="rId2"/>
            </p:custDataLst>
          </p:nvPr>
        </p:nvCxnSpPr>
        <p:spPr bwMode="auto">
          <a:xfrm flipH="1">
            <a:off x="1912925" y="2885310"/>
            <a:ext cx="8280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>
            <p:custDataLst>
              <p:tags r:id="rId3"/>
            </p:custDataLst>
          </p:nvPr>
        </p:nvCxnSpPr>
        <p:spPr bwMode="auto">
          <a:xfrm>
            <a:off x="1839887" y="2361442"/>
            <a:ext cx="66600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>
            <p:custDataLst>
              <p:tags r:id="rId4"/>
            </p:custDataLst>
          </p:nvPr>
        </p:nvCxnSpPr>
        <p:spPr bwMode="auto">
          <a:xfrm flipH="1">
            <a:off x="7368547" y="4136634"/>
            <a:ext cx="7920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>
            <p:custDataLst>
              <p:tags r:id="rId5"/>
            </p:custDataLst>
          </p:nvPr>
        </p:nvCxnSpPr>
        <p:spPr bwMode="auto">
          <a:xfrm flipH="1">
            <a:off x="5993695" y="3909660"/>
            <a:ext cx="7920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>
            <p:custDataLst>
              <p:tags r:id="rId6"/>
            </p:custDataLst>
          </p:nvPr>
        </p:nvCxnSpPr>
        <p:spPr bwMode="auto">
          <a:xfrm flipH="1">
            <a:off x="4594915" y="3645750"/>
            <a:ext cx="8280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>
            <p:custDataLst>
              <p:tags r:id="rId7"/>
            </p:custDataLst>
          </p:nvPr>
        </p:nvCxnSpPr>
        <p:spPr bwMode="auto">
          <a:xfrm flipH="1">
            <a:off x="3205746" y="3182724"/>
            <a:ext cx="8280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>
            <p:custDataLst>
              <p:tags r:id="rId8"/>
            </p:custDataLst>
          </p:nvPr>
        </p:nvCxnSpPr>
        <p:spPr bwMode="auto">
          <a:xfrm>
            <a:off x="2326925" y="2418592"/>
            <a:ext cx="0" cy="421016"/>
          </a:xfrm>
          <a:prstGeom prst="line">
            <a:avLst/>
          </a:prstGeom>
          <a:ln w="25400">
            <a:solidFill>
              <a:schemeClr val="tx1"/>
            </a:solidFill>
            <a:headEnd type="none"/>
            <a:tailEnd type="triangl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>
            <p:custDataLst>
              <p:tags r:id="rId9"/>
            </p:custDataLst>
          </p:nvPr>
        </p:nvSpPr>
        <p:spPr bwMode="auto">
          <a:xfrm>
            <a:off x="2111025" y="2437642"/>
            <a:ext cx="431800" cy="27305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400" b="1" kern="0" dirty="0" smtClean="0">
                <a:solidFill>
                  <a:prstClr val="black"/>
                </a:solidFill>
                <a:cs typeface="Arial"/>
                <a:sym typeface="Arial"/>
              </a:rPr>
              <a:t>-0.9</a:t>
            </a:r>
            <a:endParaRPr lang="el-GR" sz="1400" b="1" kern="0" dirty="0" err="1" smtClean="0">
              <a:solidFill>
                <a:prstClr val="black"/>
              </a:solidFill>
              <a:cs typeface="Arial"/>
              <a:sym typeface="Arial"/>
            </a:endParaRPr>
          </a:p>
        </p:txBody>
      </p:sp>
      <p:cxnSp>
        <p:nvCxnSpPr>
          <p:cNvPr id="31" name="Straight Connector 30"/>
          <p:cNvCxnSpPr/>
          <p:nvPr>
            <p:custDataLst>
              <p:tags r:id="rId10"/>
            </p:custDataLst>
          </p:nvPr>
        </p:nvCxnSpPr>
        <p:spPr bwMode="auto">
          <a:xfrm flipH="1">
            <a:off x="3250350" y="2853015"/>
            <a:ext cx="8280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>
            <p:custDataLst>
              <p:tags r:id="rId11"/>
            </p:custDataLst>
          </p:nvPr>
        </p:nvCxnSpPr>
        <p:spPr bwMode="auto">
          <a:xfrm flipH="1">
            <a:off x="4601188" y="3015705"/>
            <a:ext cx="8280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>
            <p:custDataLst>
              <p:tags r:id="rId12"/>
            </p:custDataLst>
          </p:nvPr>
        </p:nvCxnSpPr>
        <p:spPr bwMode="auto">
          <a:xfrm flipH="1">
            <a:off x="5977211" y="3453268"/>
            <a:ext cx="7920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>
            <p:custDataLst>
              <p:tags r:id="rId13"/>
            </p:custDataLst>
          </p:nvPr>
        </p:nvCxnSpPr>
        <p:spPr bwMode="auto">
          <a:xfrm flipH="1">
            <a:off x="7336720" y="3730080"/>
            <a:ext cx="792000" cy="0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>
            <p:custDataLst>
              <p:tags r:id="rId14"/>
            </p:custDataLst>
          </p:nvPr>
        </p:nvCxnSpPr>
        <p:spPr bwMode="auto">
          <a:xfrm>
            <a:off x="3664350" y="2873290"/>
            <a:ext cx="0" cy="324000"/>
          </a:xfrm>
          <a:prstGeom prst="line">
            <a:avLst/>
          </a:prstGeom>
          <a:ln w="25400">
            <a:solidFill>
              <a:schemeClr val="tx1"/>
            </a:solidFill>
            <a:headEnd type="none"/>
            <a:tailEnd type="triangl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>
            <p:custDataLst>
              <p:tags r:id="rId15"/>
            </p:custDataLst>
          </p:nvPr>
        </p:nvSpPr>
        <p:spPr bwMode="auto">
          <a:xfrm>
            <a:off x="3448450" y="2851123"/>
            <a:ext cx="431800" cy="2520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400" b="1" dirty="0" smtClean="0">
                <a:solidFill>
                  <a:prstClr val="black"/>
                </a:solidFill>
                <a:cs typeface="Arial"/>
                <a:sym typeface="Arial"/>
              </a:rPr>
              <a:t>-0.6</a:t>
            </a:r>
            <a:endParaRPr lang="el-GR" sz="1400" b="1" kern="0" dirty="0" err="1" smtClean="0">
              <a:solidFill>
                <a:prstClr val="black"/>
              </a:solidFill>
              <a:cs typeface="Arial"/>
              <a:sym typeface="Arial"/>
            </a:endParaRPr>
          </a:p>
        </p:txBody>
      </p:sp>
      <p:cxnSp>
        <p:nvCxnSpPr>
          <p:cNvPr id="37" name="Straight Connector 36"/>
          <p:cNvCxnSpPr/>
          <p:nvPr>
            <p:custDataLst>
              <p:tags r:id="rId16"/>
            </p:custDataLst>
          </p:nvPr>
        </p:nvCxnSpPr>
        <p:spPr bwMode="auto">
          <a:xfrm>
            <a:off x="5033231" y="3025230"/>
            <a:ext cx="0" cy="618631"/>
          </a:xfrm>
          <a:prstGeom prst="line">
            <a:avLst/>
          </a:prstGeom>
          <a:ln w="25400">
            <a:solidFill>
              <a:schemeClr val="tx1"/>
            </a:solidFill>
            <a:headEnd type="none"/>
            <a:tailEnd type="triangl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>
            <p:custDataLst>
              <p:tags r:id="rId17"/>
            </p:custDataLst>
          </p:nvPr>
        </p:nvSpPr>
        <p:spPr bwMode="auto">
          <a:xfrm>
            <a:off x="4804166" y="3121780"/>
            <a:ext cx="431800" cy="2520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400" b="1" dirty="0" smtClean="0">
                <a:solidFill>
                  <a:prstClr val="black"/>
                </a:solidFill>
                <a:cs typeface="Arial"/>
                <a:sym typeface="Arial"/>
              </a:rPr>
              <a:t>-</a:t>
            </a:r>
            <a:r>
              <a:rPr lang="en-US" sz="1400" b="1" dirty="0">
                <a:solidFill>
                  <a:prstClr val="black"/>
                </a:solidFill>
                <a:cs typeface="Arial"/>
                <a:sym typeface="Arial"/>
              </a:rPr>
              <a:t>1</a:t>
            </a:r>
            <a:endParaRPr lang="el-GR" sz="1400" b="1" kern="0" dirty="0" err="1" smtClean="0">
              <a:solidFill>
                <a:prstClr val="black"/>
              </a:solidFill>
              <a:cs typeface="Arial"/>
              <a:sym typeface="Arial"/>
            </a:endParaRPr>
          </a:p>
        </p:txBody>
      </p:sp>
      <p:cxnSp>
        <p:nvCxnSpPr>
          <p:cNvPr id="39" name="Straight Connector 38"/>
          <p:cNvCxnSpPr/>
          <p:nvPr>
            <p:custDataLst>
              <p:tags r:id="rId18"/>
            </p:custDataLst>
          </p:nvPr>
        </p:nvCxnSpPr>
        <p:spPr bwMode="auto">
          <a:xfrm>
            <a:off x="6331546" y="3462793"/>
            <a:ext cx="7131" cy="473395"/>
          </a:xfrm>
          <a:prstGeom prst="line">
            <a:avLst/>
          </a:prstGeom>
          <a:ln w="25400">
            <a:solidFill>
              <a:schemeClr val="tx1"/>
            </a:solidFill>
            <a:headEnd type="none"/>
            <a:tailEnd type="triangl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>
            <p:custDataLst>
              <p:tags r:id="rId19"/>
            </p:custDataLst>
          </p:nvPr>
        </p:nvSpPr>
        <p:spPr bwMode="auto">
          <a:xfrm>
            <a:off x="6119211" y="3561834"/>
            <a:ext cx="431800" cy="201967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400" b="1" dirty="0" smtClean="0">
                <a:solidFill>
                  <a:prstClr val="black"/>
                </a:solidFill>
                <a:cs typeface="Arial"/>
                <a:sym typeface="Arial"/>
              </a:rPr>
              <a:t>-0.8</a:t>
            </a:r>
            <a:endParaRPr lang="el-GR" sz="1400" b="1" kern="0" dirty="0" err="1" smtClean="0">
              <a:solidFill>
                <a:prstClr val="black"/>
              </a:solidFill>
              <a:cs typeface="Arial"/>
              <a:sym typeface="Arial"/>
            </a:endParaRPr>
          </a:p>
        </p:txBody>
      </p:sp>
      <p:cxnSp>
        <p:nvCxnSpPr>
          <p:cNvPr id="41" name="Straight Connector 40"/>
          <p:cNvCxnSpPr/>
          <p:nvPr>
            <p:custDataLst>
              <p:tags r:id="rId20"/>
            </p:custDataLst>
          </p:nvPr>
        </p:nvCxnSpPr>
        <p:spPr bwMode="auto">
          <a:xfrm>
            <a:off x="7764547" y="3730080"/>
            <a:ext cx="7077" cy="429805"/>
          </a:xfrm>
          <a:prstGeom prst="line">
            <a:avLst/>
          </a:prstGeom>
          <a:ln w="25400">
            <a:solidFill>
              <a:schemeClr val="tx1"/>
            </a:solidFill>
            <a:headEnd type="none"/>
            <a:tailEnd type="triangl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>
            <p:custDataLst>
              <p:tags r:id="rId21"/>
            </p:custDataLst>
          </p:nvPr>
        </p:nvSpPr>
        <p:spPr bwMode="auto">
          <a:xfrm>
            <a:off x="7553595" y="3817583"/>
            <a:ext cx="431800" cy="201967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>
            <a:no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400" b="1" dirty="0" smtClean="0">
                <a:solidFill>
                  <a:prstClr val="black"/>
                </a:solidFill>
                <a:cs typeface="Arial"/>
                <a:sym typeface="Arial"/>
              </a:rPr>
              <a:t>-0.7</a:t>
            </a:r>
            <a:endParaRPr lang="el-GR" sz="1400" b="1" kern="0" dirty="0" err="1" smtClean="0">
              <a:solidFill>
                <a:prstClr val="black"/>
              </a:solidFill>
              <a:cs typeface="Arial"/>
              <a:sym typeface="Arial"/>
            </a:endParaRPr>
          </a:p>
        </p:txBody>
      </p:sp>
      <p:sp>
        <p:nvSpPr>
          <p:cNvPr id="43" name="Textplatzhalter 4"/>
          <p:cNvSpPr txBox="1">
            <a:spLocks/>
          </p:cNvSpPr>
          <p:nvPr/>
        </p:nvSpPr>
        <p:spPr>
          <a:xfrm>
            <a:off x="2263295" y="1191404"/>
            <a:ext cx="4756630" cy="367571"/>
          </a:xfrm>
          <a:prstGeom prst="rect">
            <a:avLst/>
          </a:prstGeom>
        </p:spPr>
        <p:txBody>
          <a:bodyPr/>
          <a:lstStyle>
            <a:lvl1pPr marL="233363" indent="-233363" algn="l" rtl="0" eaLnBrk="1" fontAlgn="base" hangingPunct="1">
              <a:lnSpc>
                <a:spcPct val="95000"/>
              </a:lnSpc>
              <a:spcBef>
                <a:spcPct val="75000"/>
              </a:spcBef>
              <a:spcAft>
                <a:spcPct val="0"/>
              </a:spcAft>
              <a:buClr>
                <a:schemeClr val="accent1"/>
              </a:buClr>
              <a:buSzPct val="110000"/>
              <a:buFont typeface="Wingdings" pitchFamily="2" charset="2"/>
              <a:buChar char="§"/>
              <a:defRPr sz="24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398463" indent="-163513" algn="l" rtl="0" eaLnBrk="1" fontAlgn="base" hangingPunct="1">
              <a:lnSpc>
                <a:spcPct val="95000"/>
              </a:lnSpc>
              <a:spcBef>
                <a:spcPct val="40000"/>
              </a:spcBef>
              <a:spcAft>
                <a:spcPct val="0"/>
              </a:spcAft>
              <a:buClr>
                <a:srgbClr val="917B69"/>
              </a:buClr>
              <a:buFont typeface="Arial" charset="0"/>
              <a:buChar char="•"/>
              <a:defRPr sz="2000">
                <a:solidFill>
                  <a:schemeClr val="accent6"/>
                </a:solidFill>
                <a:latin typeface="+mn-lt"/>
              </a:defRPr>
            </a:lvl2pPr>
            <a:lvl3pPr marL="577850" indent="-177800" algn="l" rtl="0" eaLnBrk="1" fontAlgn="base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Tx/>
              <a:buFont typeface="Arial" charset="0"/>
              <a:buChar char="-"/>
              <a:defRPr>
                <a:solidFill>
                  <a:schemeClr val="accent6"/>
                </a:solidFill>
                <a:latin typeface="+mn-lt"/>
              </a:defRPr>
            </a:lvl3pPr>
            <a:lvl4pPr marL="752475" indent="-17303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lrTx/>
              <a:buFont typeface="Arial" charset="0"/>
              <a:buChar char="•"/>
              <a:defRPr sz="1600">
                <a:solidFill>
                  <a:schemeClr val="accent6"/>
                </a:solidFill>
                <a:latin typeface="+mn-lt"/>
              </a:defRPr>
            </a:lvl4pPr>
            <a:lvl5pPr marL="917575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accent6"/>
                </a:solidFill>
                <a:latin typeface="+mn-lt"/>
              </a:defRPr>
            </a:lvl5pPr>
            <a:lvl6pPr marL="1374775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1831975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2289175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2746375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fontAlgn="auto">
              <a:spcBef>
                <a:spcPct val="0"/>
              </a:spcBef>
              <a:spcAft>
                <a:spcPts val="1200"/>
              </a:spcAft>
              <a:buClr>
                <a:srgbClr val="FCAF17"/>
              </a:buClr>
              <a:buFont typeface="Wingdings" pitchFamily="2" charset="2"/>
              <a:buNone/>
              <a:defRPr/>
            </a:pPr>
            <a:r>
              <a:rPr lang="el-GR" sz="1800" b="1" i="1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2014 </a:t>
            </a:r>
            <a:r>
              <a:rPr lang="en-US" sz="1800" b="1" i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target &gt; </a:t>
            </a:r>
            <a:r>
              <a:rPr lang="el-GR" sz="1800" b="1" i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€2,25 </a:t>
            </a:r>
            <a:r>
              <a:rPr lang="en-US" sz="1800" b="1" i="1" dirty="0" err="1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bn</a:t>
            </a:r>
            <a:endParaRPr lang="en-US" sz="1800" b="1" i="1" dirty="0"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769211" y="1822936"/>
            <a:ext cx="821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prstClr val="black"/>
                </a:solidFill>
                <a:latin typeface="Lucida Sans Unicode" pitchFamily="34" charset="0"/>
                <a:ea typeface="ＭＳ Ｐゴシック" pitchFamily="34" charset="-128"/>
              </a:rPr>
              <a:t> rebates &amp; claw back</a:t>
            </a:r>
            <a:endParaRPr lang="el-GR" sz="900" dirty="0">
              <a:solidFill>
                <a:prstClr val="black"/>
              </a:solidFill>
              <a:latin typeface="Lucida Sans Unicode" pitchFamily="34" charset="0"/>
              <a:ea typeface="ＭＳ Ｐゴシック" pitchFamily="34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762367" y="1901684"/>
            <a:ext cx="108000" cy="7200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el-GR" sz="1800" dirty="0">
              <a:solidFill>
                <a:prstClr val="black"/>
              </a:solidFill>
              <a:latin typeface="Lucida Sans Unicode" pitchFamily="34" charset="0"/>
              <a:ea typeface="ＭＳ Ｐゴシック" pitchFamily="34" charset="-128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7985395" y="4019550"/>
            <a:ext cx="861330" cy="1285875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32812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95000"/>
              </a:lnSpc>
            </a:pPr>
            <a:r>
              <a:rPr lang="en-US" sz="2400" b="1" dirty="0">
                <a:solidFill>
                  <a:schemeClr val="tx1"/>
                </a:solidFill>
                <a:ea typeface="+mn-ea"/>
              </a:rPr>
              <a:t>Health expenditure per capita, public and private expenditure, OECD countries, 2011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52450" y="1619250"/>
            <a:ext cx="8524875" cy="4343400"/>
            <a:chOff x="476250" y="1619250"/>
            <a:chExt cx="8524875" cy="434340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917" t="5584" b="15010"/>
            <a:stretch/>
          </p:blipFill>
          <p:spPr bwMode="auto">
            <a:xfrm>
              <a:off x="476250" y="1628775"/>
              <a:ext cx="8524875" cy="433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3333750" y="1619250"/>
              <a:ext cx="2190750" cy="2381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038851" y="2332435"/>
            <a:ext cx="30384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+mj-lt"/>
              </a:rPr>
              <a:t>Total GR </a:t>
            </a:r>
            <a:r>
              <a:rPr lang="en-US" sz="1600" b="1" dirty="0" err="1" smtClean="0">
                <a:latin typeface="+mj-lt"/>
              </a:rPr>
              <a:t>vs</a:t>
            </a:r>
            <a:r>
              <a:rPr lang="en-US" sz="1600" b="1" dirty="0" smtClean="0">
                <a:latin typeface="+mj-lt"/>
              </a:rPr>
              <a:t>  OECD  : -30%</a:t>
            </a:r>
            <a:endParaRPr lang="en-US" sz="1600" b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95411" y="2639721"/>
            <a:ext cx="30384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+mj-lt"/>
              </a:rPr>
              <a:t> Public GR </a:t>
            </a:r>
            <a:r>
              <a:rPr lang="en-US" sz="1600" b="1" dirty="0" err="1" smtClean="0">
                <a:latin typeface="+mj-lt"/>
              </a:rPr>
              <a:t>vs</a:t>
            </a:r>
            <a:r>
              <a:rPr lang="en-US" sz="1600" b="1" dirty="0" smtClean="0">
                <a:latin typeface="+mj-lt"/>
              </a:rPr>
              <a:t> OECD : -40%</a:t>
            </a:r>
            <a:endParaRPr lang="en-US" sz="1600" b="1" dirty="0">
              <a:latin typeface="+mj-lt"/>
            </a:endParaRPr>
          </a:p>
        </p:txBody>
      </p:sp>
      <p:sp>
        <p:nvSpPr>
          <p:cNvPr id="12" name="Oval 11"/>
          <p:cNvSpPr/>
          <p:nvPr/>
        </p:nvSpPr>
        <p:spPr>
          <a:xfrm rot="18754667">
            <a:off x="4033991" y="5160458"/>
            <a:ext cx="805610" cy="238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 rot="18754667">
            <a:off x="5592606" y="5246182"/>
            <a:ext cx="805610" cy="238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6AA3EA-0569-43EF-BBA3-83FDB109D582}" type="slidenum">
              <a:rPr lang="en-US" noProof="0" smtClean="0"/>
              <a:pPr/>
              <a:t>3</a:t>
            </a:fld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xmlns="" val="41081743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>
            <p:custDataLst>
              <p:tags r:id="rId2"/>
            </p:custDataLst>
          </p:nvPr>
        </p:nvSpPr>
        <p:spPr>
          <a:xfrm>
            <a:off x="7380288" y="1700213"/>
            <a:ext cx="1223962" cy="3671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19459" name="Object 2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032" name="think-cell Slide" r:id="rId9" imgW="360" imgH="360" progId="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380288" y="1700213"/>
            <a:ext cx="1223962" cy="3671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Τίτλος 2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19867" y="188640"/>
            <a:ext cx="8507413" cy="50405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b="1" dirty="0" smtClean="0">
                <a:latin typeface="+mn-lt"/>
                <a:ea typeface="+mn-ea"/>
                <a:cs typeface="Arial" pitchFamily="34" charset="0"/>
              </a:rPr>
              <a:t/>
            </a:r>
            <a:br>
              <a:rPr lang="en-US" sz="2500" b="1" dirty="0" smtClean="0">
                <a:latin typeface="+mn-lt"/>
                <a:ea typeface="+mn-ea"/>
                <a:cs typeface="Arial" pitchFamily="34" charset="0"/>
              </a:rPr>
            </a:br>
            <a:r>
              <a:rPr lang="en-US" sz="2500" b="1" dirty="0" smtClean="0">
                <a:latin typeface="+mn-lt"/>
                <a:ea typeface="+mn-ea"/>
                <a:cs typeface="Arial" pitchFamily="34" charset="0"/>
              </a:rPr>
              <a:t>GR </a:t>
            </a:r>
            <a:r>
              <a:rPr lang="en-US" sz="2500" b="1" dirty="0">
                <a:latin typeface="+mn-lt"/>
                <a:ea typeface="+mn-ea"/>
                <a:cs typeface="Arial" pitchFamily="34" charset="0"/>
              </a:rPr>
              <a:t>Public outpatient drug Expenditure/capita </a:t>
            </a:r>
            <a:r>
              <a:rPr lang="en-US" sz="2500" b="1" dirty="0" err="1">
                <a:latin typeface="+mn-lt"/>
                <a:ea typeface="+mn-ea"/>
                <a:cs typeface="Arial" pitchFamily="34" charset="0"/>
              </a:rPr>
              <a:t>vs</a:t>
            </a:r>
            <a:r>
              <a:rPr lang="en-US" sz="2500" b="1" dirty="0">
                <a:latin typeface="+mn-lt"/>
                <a:ea typeface="+mn-ea"/>
                <a:cs typeface="Arial" pitchFamily="34" charset="0"/>
              </a:rPr>
              <a:t> </a:t>
            </a:r>
            <a:r>
              <a:rPr lang="en-US" sz="2500" b="1" dirty="0" smtClean="0">
                <a:latin typeface="+mn-lt"/>
                <a:ea typeface="+mn-ea"/>
                <a:cs typeface="Arial" pitchFamily="34" charset="0"/>
              </a:rPr>
              <a:t>EU</a:t>
            </a:r>
            <a:br>
              <a:rPr lang="en-US" sz="2500" b="1" dirty="0" smtClean="0">
                <a:latin typeface="+mn-lt"/>
                <a:ea typeface="+mn-ea"/>
                <a:cs typeface="Arial" pitchFamily="34" charset="0"/>
              </a:rPr>
            </a:br>
            <a:endParaRPr lang="el-GR" sz="180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19462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096820062"/>
              </p:ext>
            </p:extLst>
          </p:nvPr>
        </p:nvGraphicFramePr>
        <p:xfrm>
          <a:off x="457200" y="1401763"/>
          <a:ext cx="8228013" cy="4570412"/>
        </p:xfrm>
        <a:graphic>
          <a:graphicData uri="http://schemas.openxmlformats.org/presentationml/2006/ole">
            <p:oleObj spid="_x0000_s1033" name="Worksheet" r:id="rId10" imgW="8334263" imgH="4629227" progId="Excel.Sheet.8">
              <p:embed/>
            </p:oleObj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flipV="1">
            <a:off x="7812360" y="3363119"/>
            <a:ext cx="0" cy="86756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417395" y="1350963"/>
            <a:ext cx="34925" cy="4537075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>
            <p:custDataLst>
              <p:tags r:id="rId4"/>
            </p:custDataLst>
          </p:nvPr>
        </p:nvCxnSpPr>
        <p:spPr>
          <a:xfrm>
            <a:off x="2843213" y="3357563"/>
            <a:ext cx="5761037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468" name="TextBox 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643437" y="2106612"/>
            <a:ext cx="205263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Avg. </a:t>
            </a:r>
            <a:r>
              <a:rPr lang="en-US" sz="1400" dirty="0" smtClean="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EU: </a:t>
            </a:r>
            <a:r>
              <a:rPr lang="el-GR" sz="1400" b="1" dirty="0" smtClean="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€</a:t>
            </a:r>
            <a:r>
              <a:rPr lang="en-US" sz="1400" b="1" dirty="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320</a:t>
            </a:r>
            <a:r>
              <a:rPr lang="el-GR" sz="1400" b="1" dirty="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/</a:t>
            </a:r>
            <a:r>
              <a:rPr lang="en-US" sz="1400" b="1" dirty="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capita</a:t>
            </a:r>
            <a:r>
              <a:rPr lang="en-US" sz="1400" dirty="0" smtClean="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 (</a:t>
            </a:r>
            <a:r>
              <a:rPr lang="en-US" sz="1200" i="1" dirty="0" smtClean="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latest </a:t>
            </a:r>
            <a:r>
              <a:rPr lang="en-US" sz="1200" i="1" dirty="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available data by </a:t>
            </a:r>
            <a:r>
              <a:rPr lang="en-US" sz="1200" i="1" dirty="0" smtClean="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OECD)</a:t>
            </a:r>
            <a:endParaRPr lang="en-US" sz="1200" b="1" i="1" dirty="0">
              <a:solidFill>
                <a:prstClr val="black"/>
              </a:solidFill>
              <a:latin typeface="Lucida Sans Unicode" pitchFamily="34" charset="0"/>
              <a:ea typeface="MS PGothic" pitchFamily="34" charset="-128"/>
            </a:endParaRPr>
          </a:p>
        </p:txBody>
      </p:sp>
      <p:cxnSp>
        <p:nvCxnSpPr>
          <p:cNvPr id="20" name="Straight Arrow Connector 19"/>
          <p:cNvCxnSpPr/>
          <p:nvPr>
            <p:custDataLst>
              <p:tags r:id="rId6"/>
            </p:custDataLst>
          </p:nvPr>
        </p:nvCxnSpPr>
        <p:spPr>
          <a:xfrm>
            <a:off x="5508104" y="2880520"/>
            <a:ext cx="0" cy="47704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470" name="TextBox 4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73075" y="5964238"/>
            <a:ext cx="324008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Source: </a:t>
            </a:r>
            <a:r>
              <a:rPr lang="el-GR" sz="120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ΙΟΒΕ</a:t>
            </a:r>
            <a:r>
              <a:rPr lang="en-US" sz="120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/SfEE</a:t>
            </a:r>
            <a:r>
              <a:rPr lang="el-GR" sz="120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, </a:t>
            </a:r>
            <a:r>
              <a:rPr lang="en-US" sz="120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Facts &amp; Figures 2012</a:t>
            </a:r>
            <a:endParaRPr lang="el-GR" sz="1600">
              <a:solidFill>
                <a:prstClr val="black"/>
              </a:solidFill>
              <a:latin typeface="Lucida Sans Unicode" pitchFamily="34" charset="0"/>
              <a:ea typeface="MS PGothic" pitchFamily="34" charset="-128"/>
            </a:endParaRPr>
          </a:p>
        </p:txBody>
      </p:sp>
      <p:sp>
        <p:nvSpPr>
          <p:cNvPr id="19471" name="TextBox 12"/>
          <p:cNvSpPr txBox="1">
            <a:spLocks noChangeArrowheads="1"/>
          </p:cNvSpPr>
          <p:nvPr/>
        </p:nvSpPr>
        <p:spPr bwMode="auto">
          <a:xfrm>
            <a:off x="1258888" y="1844675"/>
            <a:ext cx="412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Lucida Sans Unicode" pitchFamily="34" charset="0"/>
                <a:ea typeface="MS PGothic" pitchFamily="34" charset="-128"/>
              </a:rPr>
              <a:t>€</a:t>
            </a:r>
          </a:p>
        </p:txBody>
      </p:sp>
      <p:grpSp>
        <p:nvGrpSpPr>
          <p:cNvPr id="19473" name="Group 23"/>
          <p:cNvGrpSpPr>
            <a:grpSpLocks/>
          </p:cNvGrpSpPr>
          <p:nvPr/>
        </p:nvGrpSpPr>
        <p:grpSpPr bwMode="auto">
          <a:xfrm>
            <a:off x="1908175" y="5373688"/>
            <a:ext cx="6119813" cy="71437"/>
            <a:chOff x="1907704" y="5373216"/>
            <a:chExt cx="6120680" cy="72566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907704" y="5373216"/>
              <a:ext cx="0" cy="725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8028384" y="5373216"/>
              <a:ext cx="0" cy="725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804248" y="5373216"/>
              <a:ext cx="0" cy="725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5580112" y="5373216"/>
              <a:ext cx="0" cy="725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355976" y="5373216"/>
              <a:ext cx="0" cy="725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131840" y="5373216"/>
              <a:ext cx="0" cy="725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ight Brace 7"/>
          <p:cNvSpPr/>
          <p:nvPr/>
        </p:nvSpPr>
        <p:spPr>
          <a:xfrm>
            <a:off x="6696075" y="3357563"/>
            <a:ext cx="107950" cy="635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19475" name="TextBox 9"/>
          <p:cNvSpPr txBox="1">
            <a:spLocks noChangeArrowheads="1"/>
          </p:cNvSpPr>
          <p:nvPr/>
        </p:nvSpPr>
        <p:spPr bwMode="auto">
          <a:xfrm>
            <a:off x="6788150" y="3451225"/>
            <a:ext cx="740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0000"/>
                </a:solidFill>
              </a:rPr>
              <a:t>+50</a:t>
            </a:r>
            <a:r>
              <a:rPr lang="el-GR" b="1" dirty="0" smtClean="0">
                <a:solidFill>
                  <a:srgbClr val="FF0000"/>
                </a:solidFill>
                <a:latin typeface="Calibri" pitchFamily="34" charset="0"/>
              </a:rPr>
              <a:t>%</a:t>
            </a:r>
            <a:endParaRPr lang="el-GR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9476" name="TextBox 14"/>
          <p:cNvSpPr txBox="1">
            <a:spLocks noChangeArrowheads="1"/>
          </p:cNvSpPr>
          <p:nvPr/>
        </p:nvSpPr>
        <p:spPr bwMode="auto">
          <a:xfrm>
            <a:off x="2000250" y="3284538"/>
            <a:ext cx="185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5" name="Right Brace 34"/>
          <p:cNvSpPr/>
          <p:nvPr/>
        </p:nvSpPr>
        <p:spPr>
          <a:xfrm>
            <a:off x="7885113" y="3357563"/>
            <a:ext cx="107950" cy="8731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19478" name="TextBox 35"/>
          <p:cNvSpPr txBox="1">
            <a:spLocks noChangeArrowheads="1"/>
          </p:cNvSpPr>
          <p:nvPr/>
        </p:nvSpPr>
        <p:spPr bwMode="auto">
          <a:xfrm>
            <a:off x="8027988" y="3573463"/>
            <a:ext cx="7216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</a:rPr>
              <a:t>+</a:t>
            </a:r>
            <a:r>
              <a:rPr lang="en-US" b="1" dirty="0" smtClean="0">
                <a:solidFill>
                  <a:srgbClr val="FF0000"/>
                </a:solidFill>
              </a:rPr>
              <a:t>80</a:t>
            </a:r>
            <a:r>
              <a:rPr lang="el-GR" b="1" dirty="0" smtClean="0">
                <a:solidFill>
                  <a:srgbClr val="FF0000"/>
                </a:solidFill>
                <a:latin typeface="Calibri" pitchFamily="34" charset="0"/>
              </a:rPr>
              <a:t>%</a:t>
            </a:r>
            <a:endParaRPr lang="el-GR" b="1" dirty="0">
              <a:solidFill>
                <a:srgbClr val="FF0000"/>
              </a:solidFill>
              <a:latin typeface="Calibri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7452320" y="1207232"/>
            <a:ext cx="1492572" cy="4824536"/>
            <a:chOff x="7417395" y="1484784"/>
            <a:chExt cx="1492572" cy="4824536"/>
          </a:xfrm>
        </p:grpSpPr>
        <p:sp>
          <p:nvSpPr>
            <p:cNvPr id="3" name="Rectangle 2"/>
            <p:cNvSpPr/>
            <p:nvPr/>
          </p:nvSpPr>
          <p:spPr>
            <a:xfrm>
              <a:off x="7417395" y="1484784"/>
              <a:ext cx="1475083" cy="4824536"/>
            </a:xfrm>
            <a:prstGeom prst="rect">
              <a:avLst/>
            </a:prstGeom>
            <a:solidFill>
              <a:schemeClr val="accent1">
                <a:alpha val="33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7417395" y="1556792"/>
              <a:ext cx="1492572" cy="5048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b="1" dirty="0">
                  <a:solidFill>
                    <a:prstClr val="white"/>
                  </a:solidFill>
                </a:rPr>
                <a:t>UNREALISTIC TARGET</a:t>
              </a:r>
            </a:p>
          </p:txBody>
        </p:sp>
      </p:grpSp>
      <p:sp>
        <p:nvSpPr>
          <p:cNvPr id="31" name="Textplatzhalter 4"/>
          <p:cNvSpPr txBox="1">
            <a:spLocks/>
          </p:cNvSpPr>
          <p:nvPr/>
        </p:nvSpPr>
        <p:spPr>
          <a:xfrm>
            <a:off x="2185988" y="1552939"/>
            <a:ext cx="4042196" cy="367571"/>
          </a:xfrm>
          <a:prstGeom prst="rect">
            <a:avLst/>
          </a:prstGeom>
        </p:spPr>
        <p:txBody>
          <a:bodyPr/>
          <a:lstStyle>
            <a:lvl1pPr marL="233363" indent="-233363" algn="l" rtl="0" eaLnBrk="1" fontAlgn="base" hangingPunct="1">
              <a:lnSpc>
                <a:spcPct val="95000"/>
              </a:lnSpc>
              <a:spcBef>
                <a:spcPct val="75000"/>
              </a:spcBef>
              <a:spcAft>
                <a:spcPct val="0"/>
              </a:spcAft>
              <a:buClr>
                <a:schemeClr val="accent1"/>
              </a:buClr>
              <a:buSzPct val="110000"/>
              <a:buFont typeface="Wingdings" pitchFamily="2" charset="2"/>
              <a:buChar char="§"/>
              <a:defRPr sz="24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398463" indent="-163513" algn="l" rtl="0" eaLnBrk="1" fontAlgn="base" hangingPunct="1">
              <a:lnSpc>
                <a:spcPct val="95000"/>
              </a:lnSpc>
              <a:spcBef>
                <a:spcPct val="40000"/>
              </a:spcBef>
              <a:spcAft>
                <a:spcPct val="0"/>
              </a:spcAft>
              <a:buClr>
                <a:srgbClr val="917B69"/>
              </a:buClr>
              <a:buFont typeface="Arial" charset="0"/>
              <a:buChar char="•"/>
              <a:defRPr sz="2000">
                <a:solidFill>
                  <a:schemeClr val="accent6"/>
                </a:solidFill>
                <a:latin typeface="+mn-lt"/>
              </a:defRPr>
            </a:lvl2pPr>
            <a:lvl3pPr marL="577850" indent="-177800" algn="l" rtl="0" eaLnBrk="1" fontAlgn="base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Tx/>
              <a:buFont typeface="Arial" charset="0"/>
              <a:buChar char="-"/>
              <a:defRPr>
                <a:solidFill>
                  <a:schemeClr val="accent6"/>
                </a:solidFill>
                <a:latin typeface="+mn-lt"/>
              </a:defRPr>
            </a:lvl3pPr>
            <a:lvl4pPr marL="752475" indent="-173038" algn="l" rtl="0" eaLnBrk="1" fontAlgn="base" hangingPunct="1">
              <a:lnSpc>
                <a:spcPct val="95000"/>
              </a:lnSpc>
              <a:spcBef>
                <a:spcPct val="20000"/>
              </a:spcBef>
              <a:spcAft>
                <a:spcPct val="0"/>
              </a:spcAft>
              <a:buClrTx/>
              <a:buFont typeface="Arial" charset="0"/>
              <a:buChar char="•"/>
              <a:defRPr sz="1600">
                <a:solidFill>
                  <a:schemeClr val="accent6"/>
                </a:solidFill>
                <a:latin typeface="+mn-lt"/>
              </a:defRPr>
            </a:lvl4pPr>
            <a:lvl5pPr marL="917575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accent6"/>
                </a:solidFill>
                <a:latin typeface="+mn-lt"/>
              </a:defRPr>
            </a:lvl5pPr>
            <a:lvl6pPr marL="1374775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1831975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2289175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2746375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fontAlgn="auto">
              <a:spcBef>
                <a:spcPct val="0"/>
              </a:spcBef>
              <a:spcAft>
                <a:spcPts val="1200"/>
              </a:spcAft>
              <a:buClr>
                <a:srgbClr val="FCAF17"/>
              </a:buClr>
              <a:buFont typeface="Wingdings" pitchFamily="2" charset="2"/>
              <a:buNone/>
              <a:defRPr/>
            </a:pPr>
            <a:r>
              <a:rPr lang="el-GR" sz="1800" b="1" i="1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2014 </a:t>
            </a:r>
            <a:r>
              <a:rPr lang="en-US" sz="1800" b="1" i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target &gt; </a:t>
            </a:r>
            <a:r>
              <a:rPr lang="el-GR" sz="1800" b="1" i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€2,25 </a:t>
            </a:r>
            <a:r>
              <a:rPr lang="en-US" sz="1800" b="1" i="1" dirty="0" err="1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bn</a:t>
            </a:r>
            <a:endParaRPr lang="en-US" sz="1800" b="1" i="1" dirty="0"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6660232" y="3356917"/>
            <a:ext cx="0" cy="63564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Ορθογώνιο 1"/>
          <p:cNvSpPr/>
          <p:nvPr/>
        </p:nvSpPr>
        <p:spPr>
          <a:xfrm>
            <a:off x="473075" y="68414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n-NO" sz="1600" i="1" dirty="0"/>
              <a:t>2013 : EU avg 50% above GR</a:t>
            </a:r>
            <a:br>
              <a:rPr lang="nn-NO" sz="1600" i="1" dirty="0"/>
            </a:br>
            <a:r>
              <a:rPr lang="nn-NO" sz="1600" i="1" dirty="0"/>
              <a:t>2014 : EU avg 80% above GR ??</a:t>
            </a:r>
            <a:endParaRPr lang="el-GR" sz="1600" i="1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8834-B807-44FB-ABDB-784C6D794134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69606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bygi3sHKkaMr_ZgBmNWr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OdU4X9wUiYfQ03dqGcK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OdU4X9wUiYfQ03dqGcK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OdU4X9wUiYfQ03dqGcK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OdU4X9wUiYfQ03dqGcK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67w0yAbekiHs3yexM6QA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7PNan4FO0yo17TMQ_.ne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67w0yAbekiHs3yexM6QA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7PNan4FO0yo17TMQ_.ne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67w0yAbekiHs3yexM6QA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7PNan4FO0yo17TMQ_.ne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OdU4X9wUiYfQ03dqGcKQ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67w0yAbekiHs3yexM6QAw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7PNan4FO0yo17TMQ_.ne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laHlzlSqE2xtujTjHQJT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FHUZxytHk6Ovt4J_dfE4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jcYsQDX206lcYAqmmJPC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ChmyfFVa0Cf6Q4cYC.hv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cRajlLbn0GRjOG_j0e7I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k_OtQYJrEeQsZ4AsKN7x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uTZM7LGHkWk.vScHXOMx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OdU4X9wUiYfQ03dqGcK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OdU4X9wUiYfQ03dqGcK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OdU4X9wUiYfQ03dqGcK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OdU4X9wUiYfQ03dqGcK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ks8QypTgEWU55pjCqv8W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APz3WphNEig1bUulUJwWA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Συγκέντρωση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Συγκέντρωση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Συγκέντρωση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Συγκέντρωση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198</Words>
  <Application>Microsoft Office PowerPoint</Application>
  <PresentationFormat>On-screen Show (4:3)</PresentationFormat>
  <Paragraphs>70</Paragraphs>
  <Slides>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Θέμα του Office</vt:lpstr>
      <vt:lpstr>Συγκέντρωση</vt:lpstr>
      <vt:lpstr>think-cell Slide</vt:lpstr>
      <vt:lpstr>Worksheet</vt:lpstr>
      <vt:lpstr> Maintaining patients’ access  while proceeding with structural reforms  September 19, 2013</vt:lpstr>
      <vt:lpstr> Savings during the last 4 years reached €3,1 bn, spending halved </vt:lpstr>
      <vt:lpstr>Health expenditure per capita, public and private expenditure, OECD countries, 2011</vt:lpstr>
      <vt:lpstr> GR Public outpatient drug Expenditure/capita vs EU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Jenny Papadonikolaki</dc:creator>
  <cp:lastModifiedBy>evi</cp:lastModifiedBy>
  <cp:revision>3</cp:revision>
  <cp:lastPrinted>2013-09-18T12:40:34Z</cp:lastPrinted>
  <dcterms:created xsi:type="dcterms:W3CDTF">2013-09-18T12:14:06Z</dcterms:created>
  <dcterms:modified xsi:type="dcterms:W3CDTF">2013-09-19T14:36:04Z</dcterms:modified>
</cp:coreProperties>
</file>